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3C6AF5C-DDD3-448C-8F7B-CF2EF56A7DE7}">
  <a:tblStyle styleName="Table_0" styleId="{A3C6AF5C-DDD3-448C-8F7B-CF2EF56A7DE7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Vocalism and the Limits of Articulation                               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 i="1"/>
              <a:t>Jonathan Chaparro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Dr. Carlos Arrizabalaga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Dr. Donaldo Urioste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Dr. Rafa</a:t>
            </a:r>
            <a:r>
              <a:rPr sz="2400" lang="en">
                <a:solidFill>
                  <a:schemeClr val="lt1"/>
                </a:solidFill>
              </a:rPr>
              <a:t>él Goméz</a:t>
            </a:r>
          </a:p>
          <a:p>
            <a:pPr algn="l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Manner of articulation 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graphicFrame>
        <p:nvGraphicFramePr>
          <p:cNvPr id="82" name="Shape 82"/>
          <p:cNvGraphicFramePr/>
          <p:nvPr/>
        </p:nvGraphicFramePr>
        <p:xfrm>
          <a:off y="95250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{A3C6AF5C-DDD3-448C-8F7B-CF2EF56A7DE7}</a:tableStyleId>
              </a:tblPr>
              <a:tblGrid>
                <a:gridCol w="3646350"/>
                <a:gridCol w="3592650"/>
              </a:tblGrid>
              <a:tr h="859925">
                <a:tc>
                  <a:txBody>
                    <a:bodyPr>
                      <a:noAutofit/>
                    </a:bodyPr>
                    <a:lstStyle/>
                    <a:p>
                      <a:pPr lvl="0" indent="-419100" marL="457200">
                        <a:spcBef>
                          <a:spcPts val="0"/>
                        </a:spcBef>
                        <a:buClr>
                          <a:srgbClr val="FFFF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sz="3000" lang="en">
                          <a:solidFill>
                            <a:srgbClr val="FFFF00"/>
                          </a:solidFill>
                        </a:rPr>
                        <a:t>nasal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3000" lang="en">
                          <a:solidFill>
                            <a:srgbClr val="FFFF00"/>
                          </a:solidFill>
                        </a:rPr>
                        <a:t>   /n</a:t>
                      </a:r>
                      <a:r>
                        <a:rPr sz="3000" lang="en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sz="3000" lang="en">
                          <a:solidFill>
                            <a:srgbClr val="FFFF00"/>
                          </a:solidFill>
                        </a:rPr>
                        <a:t>sal/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859925">
                <a:tc>
                  <a:txBody>
                    <a:bodyPr>
                      <a:noAutofit/>
                    </a:bodyPr>
                    <a:lstStyle/>
                    <a:p>
                      <a:pPr lvl="0" indent="-419100" marL="45720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●"/>
                      </a:pPr>
                      <a:r>
                        <a:rPr sz="3000" lang="en">
                          <a:solidFill>
                            <a:schemeClr val="lt1"/>
                          </a:solidFill>
                        </a:rPr>
                        <a:t>stop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3000" lang="en">
                          <a:solidFill>
                            <a:schemeClr val="lt1"/>
                          </a:solidFill>
                        </a:rPr>
                        <a:t>   /ga</a:t>
                      </a:r>
                      <a:r>
                        <a:rPr sz="3000" lang="en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sz="3000" lang="en">
                          <a:solidFill>
                            <a:schemeClr val="lt1"/>
                          </a:solidFill>
                        </a:rPr>
                        <a:t>o/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859925">
                <a:tc>
                  <a:txBody>
                    <a:bodyPr>
                      <a:noAutofit/>
                    </a:bodyPr>
                    <a:lstStyle/>
                    <a:p>
                      <a:pPr lvl="0" indent="-419100" marL="45720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●"/>
                      </a:pPr>
                      <a:r>
                        <a:rPr sz="3000" lang="en">
                          <a:solidFill>
                            <a:schemeClr val="lt1"/>
                          </a:solidFill>
                        </a:rPr>
                        <a:t>friction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3000" lang="en">
                          <a:solidFill>
                            <a:schemeClr val="lt1"/>
                          </a:solidFill>
                        </a:rPr>
                        <a:t>   /</a:t>
                      </a:r>
                      <a:r>
                        <a:rPr sz="3000" lang="en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sz="3000" lang="en">
                          <a:solidFill>
                            <a:schemeClr val="lt1"/>
                          </a:solidFill>
                        </a:rPr>
                        <a:t>rente/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859925">
                <a:tc>
                  <a:txBody>
                    <a:bodyPr>
                      <a:noAutofit/>
                    </a:bodyPr>
                    <a:lstStyle/>
                    <a:p>
                      <a:pPr lvl="0" indent="-419100" marL="45720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●"/>
                      </a:pPr>
                      <a:r>
                        <a:rPr sz="3000" lang="en">
                          <a:solidFill>
                            <a:schemeClr val="lt1"/>
                          </a:solidFill>
                        </a:rPr>
                        <a:t>affricate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3000" lang="en">
                          <a:solidFill>
                            <a:schemeClr val="lt1"/>
                          </a:solidFill>
                        </a:rPr>
                        <a:t>   /le</a:t>
                      </a:r>
                      <a:r>
                        <a:rPr sz="3000" lang="en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sz="3000" lang="en">
                          <a:solidFill>
                            <a:schemeClr val="lt1"/>
                          </a:solidFill>
                        </a:rPr>
                        <a:t>uga/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Point of Articulation + Manner of Articulation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3600" lang="en"/>
              <a:t>=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INTERNATIONAL PHONETIC ALPHABET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16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0" x="0"/>
            <a:ext cy="5143499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1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Phonetic Transcription of the Vowels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2" name="Shape 1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1541025"/>
            <a:ext cy="3958200" cx="611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9444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Vowels vs. Consonants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2591475" x="457200"/>
            <a:ext cy="2334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         </a:t>
            </a:r>
            <a:r>
              <a:rPr b="1" lang="en"/>
              <a:t>Sonorous vs. Deaf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Vowel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 relation to phonetics, a vowel, is a spoken sound that experiences little to no obstruction of air within the vocal tract.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Orthographic representation in Spanish and English: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/>
              <a:t>i, e, a, o, u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Vowel classification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978750" x="457200"/>
            <a:ext cy="3947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Vertical Plane </a:t>
            </a:r>
            <a:r>
              <a:rPr sz="2400" lang="en"/>
              <a:t>(height of the </a:t>
            </a:r>
            <a:r>
              <a:rPr u="sng" sz="2400" lang="en"/>
              <a:t>tongue</a:t>
            </a:r>
            <a:r>
              <a:rPr sz="2400" lang="en"/>
              <a:t>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- </a:t>
            </a:r>
            <a:r>
              <a:rPr u="sng" sz="2400" lang="en"/>
              <a:t>high</a:t>
            </a:r>
            <a:r>
              <a:rPr sz="2400" lang="en"/>
              <a:t>, </a:t>
            </a:r>
            <a:r>
              <a:rPr u="sng" sz="2400" lang="en"/>
              <a:t>medium</a:t>
            </a:r>
            <a:r>
              <a:rPr sz="2400" lang="en"/>
              <a:t>, </a:t>
            </a:r>
            <a:r>
              <a:rPr u="sng" sz="2400" lang="en"/>
              <a:t>low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2.  Horizontal Plane </a:t>
            </a:r>
            <a:r>
              <a:rPr sz="2400" lang="en"/>
              <a:t>(lateral heightening of the </a:t>
            </a:r>
            <a:r>
              <a:rPr u="sng" sz="2400" lang="en"/>
              <a:t>tongue</a:t>
            </a:r>
            <a:r>
              <a:rPr sz="2400" lang="en"/>
              <a:t>)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- </a:t>
            </a:r>
            <a:r>
              <a:rPr u="sng" sz="2400" lang="en"/>
              <a:t>anterior</a:t>
            </a:r>
            <a:r>
              <a:rPr sz="2400" lang="en"/>
              <a:t>,</a:t>
            </a:r>
            <a:r>
              <a:rPr lang="en"/>
              <a:t> </a:t>
            </a:r>
            <a:r>
              <a:rPr u="sng" sz="2400" lang="en"/>
              <a:t>central</a:t>
            </a:r>
            <a:r>
              <a:rPr sz="2400" lang="en"/>
              <a:t>, </a:t>
            </a:r>
            <a:r>
              <a:rPr u="sng" sz="2400" lang="en"/>
              <a:t>posterior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3.  Roundedness </a:t>
            </a:r>
            <a:r>
              <a:rPr sz="2400" lang="en"/>
              <a:t>(</a:t>
            </a:r>
            <a:r>
              <a:rPr u="sng" sz="2400" lang="en"/>
              <a:t>lips</a:t>
            </a:r>
            <a:r>
              <a:rPr sz="2400" lang="en"/>
              <a:t>)</a:t>
            </a:r>
            <a:r>
              <a:rPr lang="en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- </a:t>
            </a:r>
            <a:r>
              <a:rPr u="sng" sz="2400" lang="en"/>
              <a:t>stretched</a:t>
            </a:r>
            <a:r>
              <a:rPr sz="2400" lang="en"/>
              <a:t>, </a:t>
            </a:r>
            <a:r>
              <a:rPr u="sng" sz="2400" lang="en"/>
              <a:t>neutral</a:t>
            </a:r>
            <a:r>
              <a:rPr sz="2400" lang="en"/>
              <a:t>, </a:t>
            </a:r>
            <a:r>
              <a:rPr u="sng" sz="2400" lang="en"/>
              <a:t>rounded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4.  Nasalization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05975" x="457200"/>
            <a:ext cy="7131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Height of the Tongue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7" name="Shape 12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19050" x="0"/>
            <a:ext cy="422445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50" x="457425"/>
            <a:ext cy="800700" cx="8229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Vowel Classification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800858" x="250"/>
            <a:ext cy="4342800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800800" x="306350"/>
            <a:ext cy="4342525" cx="85127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18819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Why did I choose to analyze  /a/?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3298275" x="457200"/>
            <a:ext cy="1627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/i/, /e/, /a/, /o/, /u/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0" x="457200"/>
            <a:ext cy="11549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Abstract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 i="1"/>
              <a:t>Vocalism and the Limits of Articulation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007050" x="457200"/>
            <a:ext cy="4041600" cx="82296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Linguistics is the science of language.  Phonetics is a discipline within linguistics.  Phonetics describes the physical action of articulation and the physical characteristics of spoken sound.  Vocalism is a phonetic term that categorizes the vowel system of a given language.  This presentation demonstrates vocalism and its limits of articulation within the spanish language in comparison to english.  To explain this contrast, I constructed an analysis of the articulatory limits of the vowel /a/ in spanish, and those of the corresponding sounds in english.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7" name="Shape 1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9100" x="402825"/>
            <a:ext cy="4417600" cx="8365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Articulatory limits of /a/ in Spanish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sz="2400" lang="en"/>
              <a:t>Vertical Plane</a:t>
            </a:r>
            <a:r>
              <a:rPr sz="2400" lang="en"/>
              <a:t>:</a:t>
            </a:r>
          </a:p>
          <a:p>
            <a:pPr rtl="0" lvl="0" indent="-381000" marL="457200">
              <a:spcBef>
                <a:spcPts val="0"/>
              </a:spcBef>
              <a:buClr>
                <a:srgbClr val="FFFF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00"/>
                </a:solidFill>
              </a:rPr>
              <a:t>low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2400" lang="en"/>
              <a:t>Horizontal Plane</a:t>
            </a:r>
            <a:r>
              <a:rPr sz="2400" lang="en"/>
              <a:t>:</a:t>
            </a:r>
          </a:p>
          <a:p>
            <a:pPr rtl="0" lvl="0" indent="-381000" marL="457200">
              <a:spcBef>
                <a:spcPts val="0"/>
              </a:spcBef>
              <a:buClr>
                <a:srgbClr val="FFFF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00"/>
                </a:solidFill>
              </a:rPr>
              <a:t>central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2400" lang="en"/>
              <a:t>Lips</a:t>
            </a:r>
            <a:r>
              <a:rPr sz="2400" lang="en"/>
              <a:t>:</a:t>
            </a:r>
          </a:p>
          <a:p>
            <a:pPr lvl="0" indent="-381000" marL="457200">
              <a:spcBef>
                <a:spcPts val="0"/>
              </a:spcBef>
              <a:buClr>
                <a:srgbClr val="FFFF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00"/>
                </a:solidFill>
              </a:rPr>
              <a:t>neutral 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3963950"/>
            <a:ext cy="3725699" cx="47228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Articulatory limits of the short /a/ in English 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spcBef>
                <a:spcPts val="0"/>
              </a:spcBef>
              <a:buNone/>
            </a:pPr>
            <a:r>
              <a:rPr sz="1800" lang="en"/>
              <a:t>e.g. </a:t>
            </a:r>
            <a:r>
              <a:rPr sz="2400" lang="en"/>
              <a:t>/c</a:t>
            </a:r>
            <a:r>
              <a:rPr sz="2400" lang="en">
                <a:solidFill>
                  <a:srgbClr val="FF0000"/>
                </a:solidFill>
              </a:rPr>
              <a:t>a</a:t>
            </a:r>
            <a:r>
              <a:rPr sz="2400" lang="en"/>
              <a:t>t/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2400" lang="en"/>
              <a:t>Vertical Plane</a:t>
            </a:r>
            <a:r>
              <a:rPr sz="2400" lang="en"/>
              <a:t>:</a:t>
            </a:r>
          </a:p>
          <a:p>
            <a:pPr rtl="0" lvl="0" indent="-381000" marL="457200">
              <a:spcBef>
                <a:spcPts val="0"/>
              </a:spcBef>
              <a:buClr>
                <a:srgbClr val="FFFF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00"/>
                </a:solidFill>
              </a:rPr>
              <a:t>low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2400" lang="en"/>
              <a:t>Horizontal Plane</a:t>
            </a:r>
            <a:r>
              <a:rPr sz="2400" lang="en"/>
              <a:t>:</a:t>
            </a:r>
          </a:p>
          <a:p>
            <a:pPr rtl="0" lvl="0" indent="-381000" marL="457200">
              <a:spcBef>
                <a:spcPts val="0"/>
              </a:spcBef>
              <a:buClr>
                <a:srgbClr val="FFFF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00"/>
                </a:solidFill>
              </a:rPr>
              <a:t>central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2400" lang="en"/>
              <a:t>Lips</a:t>
            </a:r>
            <a:r>
              <a:rPr sz="2400" lang="en"/>
              <a:t>: </a:t>
            </a:r>
          </a:p>
          <a:p>
            <a:pPr lvl="0" indent="-381000" marL="457200">
              <a:spcBef>
                <a:spcPts val="0"/>
              </a:spcBef>
              <a:buClr>
                <a:srgbClr val="FFFF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0000"/>
                </a:solidFill>
              </a:rPr>
              <a:t>mild-straightening</a:t>
            </a:r>
            <a:r>
              <a:rPr sz="2400" lang="en">
                <a:solidFill>
                  <a:srgbClr val="FFFF00"/>
                </a:solidFill>
              </a:rPr>
              <a:t>  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3963950"/>
            <a:ext cy="3725699" cx="47228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Articulatory limits of the long /a/ in English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e.g. </a:t>
            </a:r>
            <a:r>
              <a:rPr sz="2400" lang="en"/>
              <a:t>/cr</a:t>
            </a:r>
            <a:r>
              <a:rPr sz="2400" lang="en">
                <a:solidFill>
                  <a:srgbClr val="FF0000"/>
                </a:solidFill>
              </a:rPr>
              <a:t>a</a:t>
            </a:r>
            <a:r>
              <a:rPr sz="2400" lang="en"/>
              <a:t>te/</a:t>
            </a:r>
          </a:p>
          <a:p>
            <a:pPr rtl="0" lvl="0">
              <a:spcBef>
                <a:spcPts val="0"/>
              </a:spcBef>
              <a:buNone/>
            </a:pPr>
            <a:r>
              <a:rPr u="sng" b="1" sz="2400" lang="en"/>
              <a:t>Vertical Plane</a:t>
            </a:r>
            <a:r>
              <a:rPr b="1" sz="2400" lang="en"/>
              <a:t>:</a:t>
            </a:r>
          </a:p>
          <a:p>
            <a:pPr rtl="0" lvl="0" indent="-381000" marL="45720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0000"/>
                </a:solidFill>
              </a:rPr>
              <a:t>low-medium </a:t>
            </a:r>
          </a:p>
          <a:p>
            <a:pPr rtl="0" lvl="0">
              <a:spcBef>
                <a:spcPts val="0"/>
              </a:spcBef>
              <a:buNone/>
            </a:pPr>
            <a:r>
              <a:rPr u="sng" b="1" sz="2400" lang="en"/>
              <a:t>Horizontal Plane</a:t>
            </a:r>
            <a:r>
              <a:rPr b="1" sz="2400" lang="en"/>
              <a:t>:</a:t>
            </a:r>
          </a:p>
          <a:p>
            <a:pPr rtl="0" lvl="0" indent="-381000" marL="45720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0000"/>
                </a:solidFill>
              </a:rPr>
              <a:t>central-anterior</a:t>
            </a:r>
          </a:p>
          <a:p>
            <a:pPr rtl="0" lvl="0">
              <a:spcBef>
                <a:spcPts val="0"/>
              </a:spcBef>
              <a:buNone/>
            </a:pPr>
            <a:r>
              <a:rPr u="sng" b="1" sz="2400" lang="en"/>
              <a:t>Lips</a:t>
            </a:r>
            <a:r>
              <a:rPr b="1" sz="2400" lang="en"/>
              <a:t>:</a:t>
            </a:r>
          </a:p>
          <a:p>
            <a:pPr rtl="0" lvl="0" indent="-381000" marL="45720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0000"/>
                </a:solidFill>
              </a:rPr>
              <a:t>straightened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</p:txBody>
      </p:sp>
      <p:pic>
        <p:nvPicPr>
          <p:cNvPr id="168" name="Shape 1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3963950"/>
            <a:ext cy="3725699" cx="47228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115640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en"/>
              <a:t>Conclusion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2013800" x="457200"/>
            <a:ext cy="312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Each vowel sound has its limits of articulation.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 next step of research will be to analyze the concordance, and interrelationship of the vowels; both in the Spanish and English language.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en"/>
              <a:t>Questions?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lang="en"/>
              <a:t>Overview 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"/>
              <a:t>Articulation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"/>
              <a:t>Place of articulation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"/>
              <a:t>Manner of articulation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"/>
              <a:t>Vowels vs. Consonants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"/>
              <a:t>Vowel classification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0" x="457200"/>
            <a:ext cy="844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Articulatory Phonetics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844775" x="457200"/>
            <a:ext cy="4298725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Articulation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relation to phonetics, articulation is the combined movement of the speech organs.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lang="en"/>
              <a:t>Articulation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b="1" sz="2400" lang="en"/>
              <a:t>Active place of articulation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sz="2400" lang="en"/>
              <a:t>Upper lip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sz="2400" lang="en"/>
              <a:t>Tongue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sz="2400" lang="en"/>
              <a:t>Larynx (vocal chords)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sz="2400" lang="en"/>
              <a:t>Soft palate</a:t>
            </a:r>
          </a:p>
          <a:p>
            <a:pPr rtl="0" lvl="0">
              <a:spcBef>
                <a:spcPts val="0"/>
              </a:spcBef>
              <a:buNone/>
            </a:pPr>
            <a:r>
              <a:rPr u="sng" b="1" sz="2400" lang="en"/>
              <a:t>Passive place of articulation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sz="2400" lang="en"/>
              <a:t>Teeth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sz="2400" lang="en"/>
              <a:t>Alveolar ridge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sz="2400" lang="en"/>
              <a:t>Hard palate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7" x="457200"/>
            <a:ext cy="129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335275" x="80450"/>
            <a:ext cy="4644299" cx="860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b="1" sz="2400" lang="en"/>
              <a:t>Active place of articulation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1.  Upper lip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4.  Tongue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7.  Larynx (vocal chords)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5.  Soft palate</a:t>
            </a:r>
          </a:p>
          <a:p>
            <a:pPr rtl="0" lvl="0">
              <a:spcBef>
                <a:spcPts val="0"/>
              </a:spcBef>
              <a:buNone/>
            </a:pPr>
            <a:r>
              <a:rPr u="sng" b="1" sz="2400" lang="en"/>
              <a:t>Passive place of articulation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 3.  Teeth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11.  Alveolar ridge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10.  Hard palate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62" name="Shape 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4577587"/>
            <a:ext cy="5143500" cx="456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Place of articulation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Point of articulation is when </a:t>
            </a:r>
            <a:r>
              <a:rPr lang="en" i="1"/>
              <a:t>active, </a:t>
            </a:r>
            <a:r>
              <a:rPr lang="en"/>
              <a:t>and </a:t>
            </a:r>
            <a:r>
              <a:rPr lang="en" i="1"/>
              <a:t>passive </a:t>
            </a:r>
            <a:r>
              <a:rPr lang="en"/>
              <a:t>articulation cause obstruction of air passing through the vocal tract to make a phone.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 i="1"/>
              <a:t>/Phone/ is </a:t>
            </a:r>
            <a:r>
              <a:rPr lang="en"/>
              <a:t>a</a:t>
            </a:r>
            <a:r>
              <a:rPr lang="en" i="1"/>
              <a:t> </a:t>
            </a:r>
            <a:r>
              <a:rPr lang="en"/>
              <a:t>spoken sound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r">
              <a:spcBef>
                <a:spcPts val="0"/>
              </a:spcBef>
              <a:buNone/>
            </a:pPr>
            <a:r>
              <a:rPr sz="1400" lang="en"/>
              <a:t>-Jonathan Chaparro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7" x="349775"/>
            <a:ext cy="3176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22250" x="457200"/>
            <a:ext cy="4417599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