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283FB56-F307-4FDC-B791-354276CE8771}">
  <a:tblStyle styleName="Table_0" styleId="{D283FB56-F307-4FDC-B791-354276CE8771}">
    <a:wholeTbl>
      <a:tcStyle>
        <a:tcBdr>
          <a:left>
            <a:ln w="9525" cap="flat">
              <a:solidFill>
                <a:srgbClr val="000000"/>
              </a:solidFill>
              <a:prstDash val="solid"/>
              <a:round/>
              <a:headEnd w="med" len="med" type="none"/>
              <a:tailEnd w="med" len="med" type="none"/>
            </a:ln>
          </a:left>
          <a:right>
            <a:ln w="9525" cap="flat">
              <a:solidFill>
                <a:srgbClr val="000000"/>
              </a:solidFill>
              <a:prstDash val="solid"/>
              <a:round/>
              <a:headEnd w="med" len="med" type="none"/>
              <a:tailEnd w="med" len="med" type="none"/>
            </a:ln>
          </a:right>
          <a:top>
            <a:ln w="9525" cap="flat">
              <a:solidFill>
                <a:srgbClr val="000000"/>
              </a:solidFill>
              <a:prstDash val="solid"/>
              <a:round/>
              <a:headEnd w="med" len="med" type="none"/>
              <a:tailEnd w="med" len="med" type="none"/>
            </a:ln>
          </a:top>
          <a:bottom>
            <a:ln w="9525" cap="flat">
              <a:solidFill>
                <a:srgbClr val="000000"/>
              </a:solidFill>
              <a:prstDash val="solid"/>
              <a:round/>
              <a:headEnd w="med" len="med" type="none"/>
              <a:tailEnd w="med" len="med" type="none"/>
            </a:ln>
          </a:bottom>
          <a:insideH>
            <a:ln w="9525" cap="flat">
              <a:solidFill>
                <a:srgbClr val="000000"/>
              </a:solidFill>
              <a:prstDash val="solid"/>
              <a:round/>
              <a:headEnd w="med" len="med" type="none"/>
              <a:tailEnd w="med" len="med" type="none"/>
            </a:ln>
          </a:insideH>
          <a:insideV>
            <a:ln w="9525" cap="flat">
              <a:solidFill>
                <a:srgbClr val="000000"/>
              </a:solidFill>
              <a:prstDash val="solid"/>
              <a:round/>
              <a:headEnd w="med" len="med" type="none"/>
              <a:tailEnd w="med" len="med" type="none"/>
            </a:ln>
          </a:insideV>
        </a:tcBdr>
      </a:tcStyle>
    </a:wholeTbl>
  </a:tblStyle>
</a:tblStyleLst>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7" name="Shape 13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lt2"/>
              </a:buClr>
              <a:buNone/>
              <a:defRPr>
                <a:solidFill>
                  <a:schemeClr val="lt2"/>
                </a:solidFill>
              </a:defRPr>
            </a:lvl1pPr>
            <a:lvl2pPr algn="ctr" indent="190500" marL="0">
              <a:spcBef>
                <a:spcPts val="0"/>
              </a:spcBef>
              <a:buClr>
                <a:schemeClr val="lt2"/>
              </a:buClr>
              <a:buSzPct val="100000"/>
              <a:buNone/>
              <a:defRPr sz="3000">
                <a:solidFill>
                  <a:schemeClr val="lt2"/>
                </a:solidFill>
              </a:defRPr>
            </a:lvl2pPr>
            <a:lvl3pPr algn="ctr" indent="190500" marL="0">
              <a:spcBef>
                <a:spcPts val="0"/>
              </a:spcBef>
              <a:buClr>
                <a:schemeClr val="lt2"/>
              </a:buClr>
              <a:buSzPct val="100000"/>
              <a:buNone/>
              <a:defRPr sz="3000">
                <a:solidFill>
                  <a:schemeClr val="lt2"/>
                </a:solidFill>
              </a:defRPr>
            </a:lvl3pPr>
            <a:lvl4pPr algn="ctr" indent="190500" marL="0">
              <a:spcBef>
                <a:spcPts val="0"/>
              </a:spcBef>
              <a:buClr>
                <a:schemeClr val="lt2"/>
              </a:buClr>
              <a:buSzPct val="100000"/>
              <a:buNone/>
              <a:defRPr sz="3000">
                <a:solidFill>
                  <a:schemeClr val="lt2"/>
                </a:solidFill>
              </a:defRPr>
            </a:lvl4pPr>
            <a:lvl5pPr algn="ctr" indent="190500" marL="0">
              <a:spcBef>
                <a:spcPts val="0"/>
              </a:spcBef>
              <a:buClr>
                <a:schemeClr val="lt2"/>
              </a:buClr>
              <a:buSzPct val="100000"/>
              <a:buNone/>
              <a:defRPr sz="3000">
                <a:solidFill>
                  <a:schemeClr val="lt2"/>
                </a:solidFill>
              </a:defRPr>
            </a:lvl5pPr>
            <a:lvl6pPr algn="ctr" indent="190500" marL="0">
              <a:spcBef>
                <a:spcPts val="0"/>
              </a:spcBef>
              <a:buClr>
                <a:schemeClr val="lt2"/>
              </a:buClr>
              <a:buSzPct val="100000"/>
              <a:buNone/>
              <a:defRPr sz="3000">
                <a:solidFill>
                  <a:schemeClr val="lt2"/>
                </a:solidFill>
              </a:defRPr>
            </a:lvl6pPr>
            <a:lvl7pPr algn="ctr" indent="190500" marL="0">
              <a:spcBef>
                <a:spcPts val="0"/>
              </a:spcBef>
              <a:buClr>
                <a:schemeClr val="lt2"/>
              </a:buClr>
              <a:buSzPct val="100000"/>
              <a:buNone/>
              <a:defRPr sz="3000">
                <a:solidFill>
                  <a:schemeClr val="lt2"/>
                </a:solidFill>
              </a:defRPr>
            </a:lvl7pPr>
            <a:lvl8pPr algn="ctr" indent="190500" marL="0">
              <a:spcBef>
                <a:spcPts val="0"/>
              </a:spcBef>
              <a:buClr>
                <a:schemeClr val="lt2"/>
              </a:buClr>
              <a:buSzPct val="100000"/>
              <a:buNone/>
              <a:defRPr sz="3000">
                <a:solidFill>
                  <a:schemeClr val="lt2"/>
                </a:solidFill>
              </a:defRPr>
            </a:lvl8pPr>
            <a:lvl9pPr algn="ctr" indent="190500" marL="0">
              <a:spcBef>
                <a:spcPts val="0"/>
              </a:spcBef>
              <a:buClr>
                <a:schemeClr val="lt2"/>
              </a:buClr>
              <a:buSzPct val="100000"/>
              <a:buNone/>
              <a:defRPr sz="3000">
                <a:solidFill>
                  <a:schemeClr val="lt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spcBef>
                <a:spcPts val="0"/>
              </a:spcBef>
              <a:buSzPct val="100000"/>
              <a:defRPr sz="4800"/>
            </a:lvl1pPr>
            <a:lvl2pPr algn="ctr" indent="304800">
              <a:spcBef>
                <a:spcPts val="0"/>
              </a:spcBef>
              <a:buSzPct val="100000"/>
              <a:defRPr sz="4800"/>
            </a:lvl2pPr>
            <a:lvl3pPr algn="ctr" indent="304800">
              <a:spcBef>
                <a:spcPts val="0"/>
              </a:spcBef>
              <a:buSzPct val="100000"/>
              <a:defRPr sz="4800"/>
            </a:lvl3pPr>
            <a:lvl4pPr algn="ctr" indent="304800">
              <a:spcBef>
                <a:spcPts val="0"/>
              </a:spcBef>
              <a:buSzPct val="100000"/>
              <a:defRPr sz="4800"/>
            </a:lvl4pPr>
            <a:lvl5pPr algn="ctr" indent="304800">
              <a:spcBef>
                <a:spcPts val="0"/>
              </a:spcBef>
              <a:buSzPct val="100000"/>
              <a:defRPr sz="4800"/>
            </a:lvl5pPr>
            <a:lvl6pPr algn="ctr" indent="304800">
              <a:spcBef>
                <a:spcPts val="0"/>
              </a:spcBef>
              <a:buSzPct val="100000"/>
              <a:defRPr sz="4800"/>
            </a:lvl6pPr>
            <a:lvl7pPr algn="ctr" indent="304800">
              <a:spcBef>
                <a:spcPts val="0"/>
              </a:spcBef>
              <a:buSzPct val="100000"/>
              <a:defRPr sz="4800"/>
            </a:lvl7pPr>
            <a:lvl8pPr algn="ctr" indent="304800">
              <a:spcBef>
                <a:spcPts val="0"/>
              </a:spcBef>
              <a:buSzPct val="100000"/>
              <a:defRPr sz="4800"/>
            </a:lvl8pPr>
            <a:lvl9pPr algn="ctr" indent="304800">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spcBef>
                <a:spcPts val="0"/>
              </a:spcBef>
              <a:buClr>
                <a:schemeClr val="lt1"/>
              </a:buClr>
              <a:buSzPct val="100000"/>
              <a:buNone/>
              <a:defRPr b="1" sz="3600">
                <a:solidFill>
                  <a:schemeClr val="lt1"/>
                </a:solidFill>
              </a:defRPr>
            </a:lvl1pPr>
            <a:lvl2pPr indent="228600" marL="0">
              <a:spcBef>
                <a:spcPts val="0"/>
              </a:spcBef>
              <a:buClr>
                <a:schemeClr val="lt1"/>
              </a:buClr>
              <a:buSzPct val="100000"/>
              <a:buNone/>
              <a:defRPr b="1" sz="3600">
                <a:solidFill>
                  <a:schemeClr val="lt1"/>
                </a:solidFill>
              </a:defRPr>
            </a:lvl2pPr>
            <a:lvl3pPr indent="228600" marL="0">
              <a:spcBef>
                <a:spcPts val="0"/>
              </a:spcBef>
              <a:buClr>
                <a:schemeClr val="lt1"/>
              </a:buClr>
              <a:buSzPct val="100000"/>
              <a:buNone/>
              <a:defRPr b="1" sz="3600">
                <a:solidFill>
                  <a:schemeClr val="lt1"/>
                </a:solidFill>
              </a:defRPr>
            </a:lvl3pPr>
            <a:lvl4pPr indent="228600" marL="0">
              <a:spcBef>
                <a:spcPts val="0"/>
              </a:spcBef>
              <a:buClr>
                <a:schemeClr val="lt1"/>
              </a:buClr>
              <a:buSzPct val="100000"/>
              <a:buNone/>
              <a:defRPr b="1" sz="3600">
                <a:solidFill>
                  <a:schemeClr val="lt1"/>
                </a:solidFill>
              </a:defRPr>
            </a:lvl4pPr>
            <a:lvl5pPr indent="228600" marL="0">
              <a:spcBef>
                <a:spcPts val="0"/>
              </a:spcBef>
              <a:buClr>
                <a:schemeClr val="lt1"/>
              </a:buClr>
              <a:buSzPct val="100000"/>
              <a:buNone/>
              <a:defRPr b="1" sz="3600">
                <a:solidFill>
                  <a:schemeClr val="lt1"/>
                </a:solidFill>
              </a:defRPr>
            </a:lvl5pPr>
            <a:lvl6pPr indent="228600" marL="0">
              <a:spcBef>
                <a:spcPts val="0"/>
              </a:spcBef>
              <a:buClr>
                <a:schemeClr val="lt1"/>
              </a:buClr>
              <a:buSzPct val="100000"/>
              <a:buNone/>
              <a:defRPr b="1" sz="3600">
                <a:solidFill>
                  <a:schemeClr val="lt1"/>
                </a:solidFill>
              </a:defRPr>
            </a:lvl6pPr>
            <a:lvl7pPr indent="228600" marL="0">
              <a:spcBef>
                <a:spcPts val="0"/>
              </a:spcBef>
              <a:buClr>
                <a:schemeClr val="lt1"/>
              </a:buClr>
              <a:buSzPct val="100000"/>
              <a:buNone/>
              <a:defRPr b="1" sz="3600">
                <a:solidFill>
                  <a:schemeClr val="lt1"/>
                </a:solidFill>
              </a:defRPr>
            </a:lvl7pPr>
            <a:lvl8pPr indent="228600" marL="0">
              <a:spcBef>
                <a:spcPts val="0"/>
              </a:spcBef>
              <a:buClr>
                <a:schemeClr val="lt1"/>
              </a:buClr>
              <a:buSzPct val="100000"/>
              <a:buNone/>
              <a:defRPr b="1" sz="3600">
                <a:solidFill>
                  <a:schemeClr val="lt1"/>
                </a:solidFill>
              </a:defRPr>
            </a:lvl8pPr>
            <a:lvl9pPr indent="228600" marL="0">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defRPr sz="3000">
                <a:solidFill>
                  <a:schemeClr val="lt1"/>
                </a:solidFill>
              </a:defRPr>
            </a:lvl1pPr>
            <a:lvl2pPr indent="-133350" marL="742950">
              <a:spcBef>
                <a:spcPts val="480"/>
              </a:spcBef>
              <a:buClr>
                <a:schemeClr val="lt1"/>
              </a:buClr>
              <a:buSzPct val="100000"/>
              <a:defRPr sz="2400">
                <a:solidFill>
                  <a:schemeClr val="lt1"/>
                </a:solidFill>
              </a:defRPr>
            </a:lvl2pPr>
            <a:lvl3pPr indent="-76200" marL="1143000">
              <a:spcBef>
                <a:spcPts val="480"/>
              </a:spcBef>
              <a:buClr>
                <a:schemeClr val="lt1"/>
              </a:buClr>
              <a:buSzPct val="100000"/>
              <a:defRPr sz="2400">
                <a:solidFill>
                  <a:schemeClr val="lt1"/>
                </a:solidFill>
              </a:defRPr>
            </a:lvl3pPr>
            <a:lvl4pPr indent="-114300" marL="1600200">
              <a:spcBef>
                <a:spcPts val="360"/>
              </a:spcBef>
              <a:buClr>
                <a:schemeClr val="lt1"/>
              </a:buClr>
              <a:buSzPct val="100000"/>
              <a:defRPr sz="1800">
                <a:solidFill>
                  <a:schemeClr val="lt1"/>
                </a:solidFill>
              </a:defRPr>
            </a:lvl4pPr>
            <a:lvl5pPr indent="-114300" marL="2057400">
              <a:spcBef>
                <a:spcPts val="360"/>
              </a:spcBef>
              <a:buClr>
                <a:schemeClr val="lt1"/>
              </a:buClr>
              <a:buSzPct val="100000"/>
              <a:defRPr sz="1800">
                <a:solidFill>
                  <a:schemeClr val="lt1"/>
                </a:solidFill>
              </a:defRPr>
            </a:lvl5pPr>
            <a:lvl6pPr indent="-114300" marL="2514600">
              <a:spcBef>
                <a:spcPts val="360"/>
              </a:spcBef>
              <a:buClr>
                <a:schemeClr val="lt1"/>
              </a:buClr>
              <a:buSzPct val="100000"/>
              <a:defRPr sz="1800">
                <a:solidFill>
                  <a:schemeClr val="lt1"/>
                </a:solidFill>
              </a:defRPr>
            </a:lvl6pPr>
            <a:lvl7pPr indent="-114300" marL="2971800">
              <a:spcBef>
                <a:spcPts val="360"/>
              </a:spcBef>
              <a:buClr>
                <a:schemeClr val="lt1"/>
              </a:buClr>
              <a:buSzPct val="100000"/>
              <a:defRPr sz="1800">
                <a:solidFill>
                  <a:schemeClr val="lt1"/>
                </a:solidFill>
              </a:defRPr>
            </a:lvl7pPr>
            <a:lvl8pPr indent="-114300" marL="3429000">
              <a:spcBef>
                <a:spcPts val="360"/>
              </a:spcBef>
              <a:buClr>
                <a:schemeClr val="lt1"/>
              </a:buClr>
              <a:buSzPct val="100000"/>
              <a:defRPr sz="1800">
                <a:solidFill>
                  <a:schemeClr val="lt1"/>
                </a:solidFill>
              </a:defRPr>
            </a:lvl8pPr>
            <a:lvl9pPr indent="-114300" marL="3886200">
              <a:spcBef>
                <a:spcPts val="360"/>
              </a:spcBef>
              <a:buClr>
                <a:schemeClr val="lt1"/>
              </a:buClr>
              <a:buSzPct val="100000"/>
              <a:defRPr sz="1800">
                <a:solidFill>
                  <a:schemeClr val="lt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034500" x="648700"/>
            <a:ext cy="1643700" cx="7772400"/>
          </a:xfrm>
          <a:prstGeom prst="rect">
            <a:avLst/>
          </a:prstGeom>
        </p:spPr>
        <p:txBody>
          <a:bodyPr bIns="91425" rIns="91425" lIns="91425" tIns="91425" anchor="b" anchorCtr="0">
            <a:noAutofit/>
          </a:bodyPr>
          <a:lstStyle/>
          <a:p>
            <a:pPr>
              <a:spcBef>
                <a:spcPts val="0"/>
              </a:spcBef>
              <a:buNone/>
            </a:pPr>
            <a:r>
              <a:rPr lang="en"/>
              <a:t>Vocalismo y los límites de la articulación                               </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rtl="0" lvl="0">
              <a:spcBef>
                <a:spcPts val="0"/>
              </a:spcBef>
              <a:buNone/>
            </a:pPr>
            <a:r>
              <a:rPr lang="en" i="1"/>
              <a:t>Jonathan Chaparro</a:t>
            </a:r>
          </a:p>
          <a:p>
            <a:pPr rtl="0" lvl="0">
              <a:spcBef>
                <a:spcPts val="0"/>
              </a:spcBef>
              <a:buNone/>
            </a:pPr>
            <a:r>
              <a:t/>
            </a:r>
            <a:endParaRPr/>
          </a:p>
          <a:p>
            <a:pPr rtl="0" lvl="0">
              <a:spcBef>
                <a:spcPts val="0"/>
              </a:spcBef>
              <a:buNone/>
            </a:pPr>
            <a:r>
              <a:rPr sz="2400" lang="en"/>
              <a:t>Dr. Carlos Arrizabalaga</a:t>
            </a:r>
          </a:p>
          <a:p>
            <a:pPr>
              <a:spcBef>
                <a:spcPts val="0"/>
              </a:spcBef>
              <a:buNone/>
            </a:pPr>
            <a:r>
              <a:rPr sz="2400" lang="en"/>
              <a:t>Dr. Donaldo Urioste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Modo de articulación </a:t>
            </a:r>
          </a:p>
        </p:txBody>
      </p:sp>
      <p:sp>
        <p:nvSpPr>
          <p:cNvPr id="81" name="Shape 8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t/>
            </a:r>
            <a:endParaRPr/>
          </a:p>
          <a:p>
            <a:pPr rtl="0" lvl="0">
              <a:spcBef>
                <a:spcPts val="0"/>
              </a:spcBef>
              <a:buNone/>
            </a:pPr>
            <a:r>
              <a:t/>
            </a:r>
            <a:endParaRPr sz="2400"/>
          </a:p>
          <a:p>
            <a:pPr rtl="0" lvl="0">
              <a:spcBef>
                <a:spcPts val="0"/>
              </a:spcBef>
              <a:buNone/>
            </a:pPr>
            <a:r>
              <a:t/>
            </a:r>
            <a:endParaRPr sz="2400"/>
          </a:p>
          <a:p>
            <a:pPr rtl="0" lvl="0">
              <a:spcBef>
                <a:spcPts val="0"/>
              </a:spcBef>
              <a:buNone/>
            </a:pPr>
            <a:r>
              <a:t/>
            </a:r>
            <a:endParaRPr sz="2400"/>
          </a:p>
        </p:txBody>
      </p:sp>
      <p:graphicFrame>
        <p:nvGraphicFramePr>
          <p:cNvPr id="82" name="Shape 82"/>
          <p:cNvGraphicFramePr/>
          <p:nvPr/>
        </p:nvGraphicFramePr>
        <p:xfrm>
          <a:off y="952500" x="952500"/>
          <a:ext cy="3000000" cx="3000000"/>
        </p:xfrm>
        <a:graphic>
          <a:graphicData uri="http://schemas.openxmlformats.org/drawingml/2006/table">
            <a:tbl>
              <a:tblPr>
                <a:noFill/>
                <a:tableStyleId>{D283FB56-F307-4FDC-B791-354276CE8771}</a:tableStyleId>
              </a:tblPr>
              <a:tblGrid>
                <a:gridCol w="3646350"/>
                <a:gridCol w="3592650"/>
              </a:tblGrid>
              <a:tr h="859925">
                <a:tc>
                  <a:txBody>
                    <a:bodyPr>
                      <a:noAutofit/>
                    </a:bodyPr>
                    <a:lstStyle/>
                    <a:p>
                      <a:pPr lvl="0" indent="-419100" marL="457200">
                        <a:spcBef>
                          <a:spcPts val="0"/>
                        </a:spcBef>
                        <a:buClr>
                          <a:srgbClr val="FFFF00"/>
                        </a:buClr>
                        <a:buSzPct val="100000"/>
                        <a:buFont typeface="Arial"/>
                        <a:buChar char="●"/>
                      </a:pPr>
                      <a:r>
                        <a:rPr sz="3000" lang="en">
                          <a:solidFill>
                            <a:srgbClr val="FFFF00"/>
                          </a:solidFill>
                        </a:rPr>
                        <a:t>nasal</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c>
                  <a:txBody>
                    <a:bodyPr>
                      <a:noAutofit/>
                    </a:bodyPr>
                    <a:lstStyle/>
                    <a:p>
                      <a:pPr>
                        <a:spcBef>
                          <a:spcPts val="0"/>
                        </a:spcBef>
                        <a:buNone/>
                      </a:pPr>
                      <a:r>
                        <a:rPr sz="3000" lang="en">
                          <a:solidFill>
                            <a:srgbClr val="FFFF00"/>
                          </a:solidFill>
                        </a:rPr>
                        <a:t>   /n</a:t>
                      </a:r>
                      <a:r>
                        <a:rPr sz="3000" lang="en">
                          <a:solidFill>
                            <a:srgbClr val="FF0000"/>
                          </a:solidFill>
                        </a:rPr>
                        <a:t>a</a:t>
                      </a:r>
                      <a:r>
                        <a:rPr sz="3000" lang="en">
                          <a:solidFill>
                            <a:srgbClr val="FFFF00"/>
                          </a:solidFill>
                        </a:rPr>
                        <a:t>sal/</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r>
              <a:tr h="859925">
                <a:tc>
                  <a:txBody>
                    <a:bodyPr>
                      <a:noAutofit/>
                    </a:bodyPr>
                    <a:lstStyle/>
                    <a:p>
                      <a:pPr lvl="0" indent="-419100" marL="457200">
                        <a:spcBef>
                          <a:spcPts val="0"/>
                        </a:spcBef>
                        <a:buClr>
                          <a:schemeClr val="lt1"/>
                        </a:buClr>
                        <a:buSzPct val="100000"/>
                        <a:buFont typeface="Arial"/>
                        <a:buChar char="●"/>
                      </a:pPr>
                      <a:r>
                        <a:rPr sz="3000" lang="en">
                          <a:solidFill>
                            <a:schemeClr val="lt1"/>
                          </a:solidFill>
                        </a:rPr>
                        <a:t>oclusivo</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c>
                  <a:txBody>
                    <a:bodyPr>
                      <a:noAutofit/>
                    </a:bodyPr>
                    <a:lstStyle/>
                    <a:p>
                      <a:pPr>
                        <a:spcBef>
                          <a:spcPts val="0"/>
                        </a:spcBef>
                        <a:buNone/>
                      </a:pPr>
                      <a:r>
                        <a:rPr sz="3000" lang="en">
                          <a:solidFill>
                            <a:schemeClr val="lt1"/>
                          </a:solidFill>
                        </a:rPr>
                        <a:t>   /ga</a:t>
                      </a:r>
                      <a:r>
                        <a:rPr sz="3000" lang="en">
                          <a:solidFill>
                            <a:srgbClr val="FF0000"/>
                          </a:solidFill>
                        </a:rPr>
                        <a:t>t</a:t>
                      </a:r>
                      <a:r>
                        <a:rPr sz="3000" lang="en">
                          <a:solidFill>
                            <a:schemeClr val="lt1"/>
                          </a:solidFill>
                        </a:rPr>
                        <a:t>o/</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r>
              <a:tr h="859925">
                <a:tc>
                  <a:txBody>
                    <a:bodyPr>
                      <a:noAutofit/>
                    </a:bodyPr>
                    <a:lstStyle/>
                    <a:p>
                      <a:pPr lvl="0" indent="-419100" marL="457200">
                        <a:spcBef>
                          <a:spcPts val="0"/>
                        </a:spcBef>
                        <a:buClr>
                          <a:schemeClr val="lt1"/>
                        </a:buClr>
                        <a:buSzPct val="100000"/>
                        <a:buFont typeface="Arial"/>
                        <a:buChar char="●"/>
                      </a:pPr>
                      <a:r>
                        <a:rPr sz="3000" lang="en">
                          <a:solidFill>
                            <a:schemeClr val="lt1"/>
                          </a:solidFill>
                        </a:rPr>
                        <a:t>fricción</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c>
                  <a:txBody>
                    <a:bodyPr>
                      <a:noAutofit/>
                    </a:bodyPr>
                    <a:lstStyle/>
                    <a:p>
                      <a:pPr>
                        <a:spcBef>
                          <a:spcPts val="0"/>
                        </a:spcBef>
                        <a:buNone/>
                      </a:pPr>
                      <a:r>
                        <a:rPr sz="3000" lang="en">
                          <a:solidFill>
                            <a:schemeClr val="lt1"/>
                          </a:solidFill>
                        </a:rPr>
                        <a:t>   /</a:t>
                      </a:r>
                      <a:r>
                        <a:rPr sz="3000" lang="en">
                          <a:solidFill>
                            <a:srgbClr val="FF0000"/>
                          </a:solidFill>
                        </a:rPr>
                        <a:t>f</a:t>
                      </a:r>
                      <a:r>
                        <a:rPr sz="3000" lang="en">
                          <a:solidFill>
                            <a:schemeClr val="lt1"/>
                          </a:solidFill>
                        </a:rPr>
                        <a:t>rente/</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r>
              <a:tr h="859925">
                <a:tc>
                  <a:txBody>
                    <a:bodyPr>
                      <a:noAutofit/>
                    </a:bodyPr>
                    <a:lstStyle/>
                    <a:p>
                      <a:pPr lvl="0" indent="-419100" marL="457200">
                        <a:spcBef>
                          <a:spcPts val="0"/>
                        </a:spcBef>
                        <a:buClr>
                          <a:schemeClr val="lt1"/>
                        </a:buClr>
                        <a:buSzPct val="100000"/>
                        <a:buFont typeface="Arial"/>
                        <a:buChar char="●"/>
                      </a:pPr>
                      <a:r>
                        <a:rPr sz="3000" lang="en">
                          <a:solidFill>
                            <a:schemeClr val="lt1"/>
                          </a:solidFill>
                        </a:rPr>
                        <a:t>affricado</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c>
                  <a:txBody>
                    <a:bodyPr>
                      <a:noAutofit/>
                    </a:bodyPr>
                    <a:lstStyle/>
                    <a:p>
                      <a:pPr>
                        <a:spcBef>
                          <a:spcPts val="0"/>
                        </a:spcBef>
                        <a:buNone/>
                      </a:pPr>
                      <a:r>
                        <a:rPr sz="3000" lang="en">
                          <a:solidFill>
                            <a:schemeClr val="lt1"/>
                          </a:solidFill>
                        </a:rPr>
                        <a:t>   /le</a:t>
                      </a:r>
                      <a:r>
                        <a:rPr sz="3000" lang="en">
                          <a:solidFill>
                            <a:srgbClr val="FF0000"/>
                          </a:solidFill>
                        </a:rPr>
                        <a:t>ch</a:t>
                      </a:r>
                      <a:r>
                        <a:rPr sz="3000" lang="en">
                          <a:solidFill>
                            <a:schemeClr val="lt1"/>
                          </a:solidFill>
                        </a:rPr>
                        <a:t>uga/</a:t>
                      </a:r>
                    </a:p>
                  </a:txBody>
                  <a:tcPr marR="91425" marB="91425" marT="91425" marL="91425">
                    <a:lnL w="9525" cap="flat">
                      <a:solidFill>
                        <a:schemeClr val="lt1"/>
                      </a:solidFill>
                      <a:prstDash val="solid"/>
                      <a:round/>
                      <a:headEnd w="med" len="med" type="none"/>
                      <a:tailEnd w="med" len="med" type="none"/>
                    </a:lnL>
                    <a:lnR w="9525" cap="flat">
                      <a:solidFill>
                        <a:schemeClr val="lt1"/>
                      </a:solidFill>
                      <a:prstDash val="solid"/>
                      <a:round/>
                      <a:headEnd w="med" len="med" type="none"/>
                      <a:tailEnd w="med" len="med" type="none"/>
                    </a:lnR>
                    <a:lnT w="9525" cap="flat">
                      <a:solidFill>
                        <a:schemeClr val="lt1"/>
                      </a:solidFill>
                      <a:prstDash val="solid"/>
                      <a:round/>
                      <a:headEnd w="med" len="med" type="none"/>
                      <a:tailEnd w="med" len="med" type="none"/>
                    </a:lnT>
                    <a:lnB w="9525" cap="flat">
                      <a:solidFill>
                        <a:schemeClr val="lt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t/>
            </a:r>
            <a:endParaRPr/>
          </a:p>
        </p:txBody>
      </p:sp>
      <p:sp>
        <p:nvSpPr>
          <p:cNvPr id="88" name="Shape 88"/>
          <p:cNvSpPr txBox="1"/>
          <p:nvPr>
            <p:ph idx="1" type="body"/>
          </p:nvPr>
        </p:nvSpPr>
        <p:spPr>
          <a:xfrm>
            <a:off y="1200150" x="457200"/>
            <a:ext cy="3725699" cx="8229600"/>
          </a:xfrm>
          <a:prstGeom prst="rect">
            <a:avLst/>
          </a:prstGeom>
        </p:spPr>
        <p:txBody>
          <a:bodyPr bIns="91425" rIns="91425" lIns="91425" tIns="91425" anchor="t" anchorCtr="0">
            <a:noAutofit/>
          </a:bodyPr>
          <a:lstStyle/>
          <a:p>
            <a:pPr algn="ctr" rtl="0" lvl="0">
              <a:spcBef>
                <a:spcPts val="0"/>
              </a:spcBef>
              <a:buNone/>
            </a:pPr>
            <a:r>
              <a:rPr lang="en"/>
              <a:t>Punto de articulación + Modo de articulación</a:t>
            </a:r>
          </a:p>
          <a:p>
            <a:pPr algn="ctr" rtl="0" lvl="0">
              <a:spcBef>
                <a:spcPts val="0"/>
              </a:spcBef>
              <a:buNone/>
            </a:pPr>
            <a:r>
              <a:rPr sz="4800" lang="en"/>
              <a:t>=</a:t>
            </a:r>
          </a:p>
          <a:p>
            <a:pPr algn="ctr">
              <a:spcBef>
                <a:spcPts val="0"/>
              </a:spcBef>
              <a:buNone/>
            </a:pPr>
            <a:r>
              <a:rPr sz="3600" lang="en"/>
              <a:t>Alfabeto Fonético Internacional</a:t>
            </a:r>
            <a:r>
              <a:rPr lang="en"/>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rot="10800000" flipH="1">
            <a:off y="174178" x="457200"/>
            <a:ext cy="31799" cx="8229600"/>
          </a:xfrm>
          <a:prstGeom prst="rect">
            <a:avLst/>
          </a:prstGeom>
        </p:spPr>
        <p:txBody>
          <a:bodyPr bIns="91425" rIns="91425" lIns="91425" tIns="91425" anchor="b" anchorCtr="0">
            <a:noAutofit/>
          </a:bodyPr>
          <a:lstStyle/>
          <a:p>
            <a:pPr>
              <a:spcBef>
                <a:spcPts val="0"/>
              </a:spcBef>
              <a:buNone/>
            </a:pPr>
            <a:r>
              <a:t/>
            </a:r>
            <a:endParaRPr/>
          </a:p>
        </p:txBody>
      </p:sp>
      <p:sp>
        <p:nvSpPr>
          <p:cNvPr id="94" name="Shape 94"/>
          <p:cNvSpPr txBox="1"/>
          <p:nvPr>
            <p:ph idx="1" type="body"/>
          </p:nvPr>
        </p:nvSpPr>
        <p:spPr>
          <a:xfrm>
            <a:off y="268150" x="457200"/>
            <a:ext cy="4657500" cx="8229600"/>
          </a:xfrm>
          <a:prstGeom prst="rect">
            <a:avLst/>
          </a:prstGeom>
        </p:spPr>
        <p:txBody>
          <a:bodyPr bIns="91425" rIns="91425" lIns="91425" tIns="91425" anchor="t" anchorCtr="0">
            <a:noAutofit/>
          </a:bodyPr>
          <a:lstStyle/>
          <a:p>
            <a:pPr>
              <a:spcBef>
                <a:spcPts val="0"/>
              </a:spcBef>
              <a:buNone/>
            </a:pPr>
            <a:r>
              <a:t/>
            </a:r>
            <a:endParaRPr/>
          </a:p>
        </p:txBody>
      </p:sp>
      <p:pic>
        <p:nvPicPr>
          <p:cNvPr id="95" name="Shape 95"/>
          <p:cNvPicPr preferRelativeResize="0"/>
          <p:nvPr/>
        </p:nvPicPr>
        <p:blipFill>
          <a:blip r:embed="rId3"/>
          <a:stretch>
            <a:fillRect/>
          </a:stretch>
        </p:blipFill>
        <p:spPr>
          <a:xfrm>
            <a:off y="0" x="0"/>
            <a:ext cy="5143501" cx="91440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187975" x="457200"/>
            <a:ext cy="1060799" cx="8512199"/>
          </a:xfrm>
          <a:prstGeom prst="rect">
            <a:avLst/>
          </a:prstGeom>
        </p:spPr>
        <p:txBody>
          <a:bodyPr bIns="91425" rIns="91425" lIns="91425" tIns="91425" anchor="b" anchorCtr="0">
            <a:noAutofit/>
          </a:bodyPr>
          <a:lstStyle/>
          <a:p>
            <a:pPr algn="ctr" rtl="0" lvl="0">
              <a:spcBef>
                <a:spcPts val="0"/>
              </a:spcBef>
              <a:buNone/>
            </a:pPr>
            <a:r>
              <a:rPr lang="en"/>
              <a:t>Vocales transcripto: </a:t>
            </a:r>
          </a:p>
          <a:p>
            <a:pPr algn="ctr">
              <a:spcBef>
                <a:spcPts val="0"/>
              </a:spcBef>
              <a:buNone/>
            </a:pPr>
            <a:r>
              <a:rPr lang="en"/>
              <a:t>Alfabeto fonético internacional</a:t>
            </a:r>
          </a:p>
        </p:txBody>
      </p:sp>
      <p:sp>
        <p:nvSpPr>
          <p:cNvPr id="101" name="Shape 101"/>
          <p:cNvSpPr txBox="1"/>
          <p:nvPr>
            <p:ph idx="1" type="body"/>
          </p:nvPr>
        </p:nvSpPr>
        <p:spPr>
          <a:xfrm>
            <a:off y="1315875" x="457200"/>
            <a:ext cy="3719699" cx="8229600"/>
          </a:xfrm>
          <a:prstGeom prst="rect">
            <a:avLst/>
          </a:prstGeom>
        </p:spPr>
        <p:txBody>
          <a:bodyPr bIns="91425" rIns="91425" lIns="91425" tIns="91425" anchor="t" anchorCtr="0">
            <a:noAutofit/>
          </a:bodyPr>
          <a:lstStyle/>
          <a:p>
            <a:pPr>
              <a:spcBef>
                <a:spcPts val="0"/>
              </a:spcBef>
              <a:buNone/>
            </a:pPr>
            <a:r>
              <a:t/>
            </a:r>
            <a:endParaRPr/>
          </a:p>
        </p:txBody>
      </p:sp>
      <p:pic>
        <p:nvPicPr>
          <p:cNvPr id="102" name="Shape 102"/>
          <p:cNvPicPr preferRelativeResize="0"/>
          <p:nvPr/>
        </p:nvPicPr>
        <p:blipFill>
          <a:blip r:embed="rId3"/>
          <a:stretch>
            <a:fillRect/>
          </a:stretch>
        </p:blipFill>
        <p:spPr>
          <a:xfrm>
            <a:off y="1438650" x="1594925"/>
            <a:ext cy="3719700" cx="595415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944478" x="457200"/>
            <a:ext cy="857400" cx="8229600"/>
          </a:xfrm>
          <a:prstGeom prst="rect">
            <a:avLst/>
          </a:prstGeom>
        </p:spPr>
        <p:txBody>
          <a:bodyPr bIns="91425" rIns="91425" lIns="91425" tIns="91425" anchor="b" anchorCtr="0">
            <a:noAutofit/>
          </a:bodyPr>
          <a:lstStyle/>
          <a:p>
            <a:pPr algn="ctr">
              <a:spcBef>
                <a:spcPts val="0"/>
              </a:spcBef>
              <a:buNone/>
            </a:pPr>
            <a:r>
              <a:rPr lang="en"/>
              <a:t>Vocales vs. Consonantes</a:t>
            </a:r>
          </a:p>
        </p:txBody>
      </p:sp>
      <p:sp>
        <p:nvSpPr>
          <p:cNvPr id="108" name="Shape 108"/>
          <p:cNvSpPr txBox="1"/>
          <p:nvPr>
            <p:ph idx="1" type="body"/>
          </p:nvPr>
        </p:nvSpPr>
        <p:spPr>
          <a:xfrm>
            <a:off y="2591475" x="457200"/>
            <a:ext cy="2334300" cx="8229600"/>
          </a:xfrm>
          <a:prstGeom prst="rect">
            <a:avLst/>
          </a:prstGeom>
        </p:spPr>
        <p:txBody>
          <a:bodyPr bIns="91425" rIns="91425" lIns="91425" tIns="91425" anchor="t" anchorCtr="0">
            <a:noAutofit/>
          </a:bodyPr>
          <a:lstStyle/>
          <a:p>
            <a:pPr>
              <a:spcBef>
                <a:spcPts val="0"/>
              </a:spcBef>
              <a:buNone/>
            </a:pPr>
            <a:r>
              <a:rPr lang="en"/>
              <a:t>                  </a:t>
            </a:r>
            <a:r>
              <a:rPr b="1" lang="en"/>
              <a:t>Sonoridad vs. Sorda</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Vocales</a:t>
            </a:r>
          </a:p>
        </p:txBody>
      </p:sp>
      <p:sp>
        <p:nvSpPr>
          <p:cNvPr id="114" name="Shape 11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lang="en"/>
              <a:t>Vocales, son sonidos hablados que no se encuentran la obstrucción o la oclusión del aire que viene de los pulmones.  </a:t>
            </a:r>
          </a:p>
          <a:p>
            <a:pPr rtl="0" lvl="0">
              <a:spcBef>
                <a:spcPts val="0"/>
              </a:spcBef>
              <a:buNone/>
            </a:pPr>
            <a:r>
              <a:t/>
            </a:r>
            <a:endParaRPr/>
          </a:p>
          <a:p>
            <a:pPr rtl="0" lvl="0">
              <a:spcBef>
                <a:spcPts val="0"/>
              </a:spcBef>
              <a:buNone/>
            </a:pPr>
            <a:r>
              <a:rPr b="1" sz="2400" lang="en"/>
              <a:t>Los articulatorios intervenidos:</a:t>
            </a:r>
          </a:p>
          <a:p>
            <a:pPr algn="ctr" rtl="0" lvl="0">
              <a:spcBef>
                <a:spcPts val="0"/>
              </a:spcBef>
              <a:buNone/>
            </a:pPr>
            <a:r>
              <a:rPr sz="3600" lang="en"/>
              <a:t>la boca, los labios, la lengua</a:t>
            </a:r>
          </a:p>
          <a:p>
            <a:pPr lvl="0">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Clasificación de las vocales</a:t>
            </a:r>
          </a:p>
        </p:txBody>
      </p:sp>
      <p:sp>
        <p:nvSpPr>
          <p:cNvPr id="120" name="Shape 120"/>
          <p:cNvSpPr txBox="1"/>
          <p:nvPr>
            <p:ph idx="1" type="body"/>
          </p:nvPr>
        </p:nvSpPr>
        <p:spPr>
          <a:xfrm>
            <a:off y="978750" x="457200"/>
            <a:ext cy="3947100" cx="8229600"/>
          </a:xfrm>
          <a:prstGeom prst="rect">
            <a:avLst/>
          </a:prstGeom>
        </p:spPr>
        <p:txBody>
          <a:bodyPr bIns="91425" rIns="91425" lIns="91425" tIns="91425" anchor="t" anchorCtr="0">
            <a:noAutofit/>
          </a:bodyPr>
          <a:lstStyle/>
          <a:p>
            <a:pPr rtl="0" lvl="0" indent="-419100" marL="457200">
              <a:spcBef>
                <a:spcPts val="0"/>
              </a:spcBef>
              <a:buClr>
                <a:schemeClr val="lt1"/>
              </a:buClr>
              <a:buSzPct val="100000"/>
              <a:buFont typeface="Arial"/>
              <a:buAutoNum type="arabicPeriod"/>
            </a:pPr>
            <a:r>
              <a:rPr b="1" lang="en"/>
              <a:t>Plano vertical </a:t>
            </a:r>
            <a:r>
              <a:rPr lang="en"/>
              <a:t>(</a:t>
            </a:r>
            <a:r>
              <a:rPr lang="en" i="1"/>
              <a:t>lengua</a:t>
            </a:r>
            <a:r>
              <a:rPr lang="en"/>
              <a:t>)</a:t>
            </a:r>
            <a:r>
              <a:rPr b="1" lang="en"/>
              <a:t>: </a:t>
            </a:r>
          </a:p>
          <a:p>
            <a:pPr rtl="0" lvl="0" indent="457200">
              <a:spcBef>
                <a:spcPts val="0"/>
              </a:spcBef>
              <a:buNone/>
            </a:pPr>
            <a:r>
              <a:rPr lang="en"/>
              <a:t>- </a:t>
            </a:r>
            <a:r>
              <a:rPr u="sng" lang="en"/>
              <a:t>alta</a:t>
            </a:r>
            <a:r>
              <a:rPr lang="en"/>
              <a:t>, </a:t>
            </a:r>
            <a:r>
              <a:rPr u="sng" lang="en"/>
              <a:t>media</a:t>
            </a:r>
            <a:r>
              <a:rPr lang="en"/>
              <a:t>, </a:t>
            </a:r>
            <a:r>
              <a:rPr u="sng" lang="en"/>
              <a:t>baja</a:t>
            </a:r>
          </a:p>
          <a:p>
            <a:pPr rtl="0" lvl="0">
              <a:spcBef>
                <a:spcPts val="0"/>
              </a:spcBef>
              <a:buNone/>
            </a:pPr>
            <a:r>
              <a:rPr lang="en"/>
              <a:t>2. </a:t>
            </a:r>
            <a:r>
              <a:rPr b="1" lang="en"/>
              <a:t>Plano Horizontal </a:t>
            </a:r>
            <a:r>
              <a:rPr lang="en"/>
              <a:t>(</a:t>
            </a:r>
            <a:r>
              <a:rPr lang="en" i="1"/>
              <a:t>lengua</a:t>
            </a:r>
            <a:r>
              <a:rPr lang="en"/>
              <a:t>)</a:t>
            </a:r>
            <a:r>
              <a:rPr b="1" lang="en"/>
              <a:t>: </a:t>
            </a:r>
          </a:p>
          <a:p>
            <a:pPr rtl="0" lvl="0" indent="457200">
              <a:spcBef>
                <a:spcPts val="0"/>
              </a:spcBef>
              <a:buNone/>
            </a:pPr>
            <a:r>
              <a:rPr lang="en"/>
              <a:t>-</a:t>
            </a:r>
            <a:r>
              <a:rPr b="1" lang="en"/>
              <a:t> </a:t>
            </a:r>
            <a:r>
              <a:rPr u="sng" lang="en"/>
              <a:t>anterior</a:t>
            </a:r>
            <a:r>
              <a:rPr lang="en"/>
              <a:t>, </a:t>
            </a:r>
            <a:r>
              <a:rPr u="sng" lang="en"/>
              <a:t>central</a:t>
            </a:r>
            <a:r>
              <a:rPr lang="en"/>
              <a:t>, </a:t>
            </a:r>
            <a:r>
              <a:rPr u="sng" lang="en"/>
              <a:t>posterior</a:t>
            </a:r>
            <a:r>
              <a:rPr lang="en"/>
              <a:t> </a:t>
            </a:r>
          </a:p>
          <a:p>
            <a:pPr rtl="0" lvl="0">
              <a:spcBef>
                <a:spcPts val="0"/>
              </a:spcBef>
              <a:buNone/>
            </a:pPr>
            <a:r>
              <a:rPr lang="en"/>
              <a:t>3.  </a:t>
            </a:r>
            <a:r>
              <a:rPr b="1" lang="en"/>
              <a:t>Labios:</a:t>
            </a:r>
          </a:p>
          <a:p>
            <a:pPr rtl="0" lvl="0" indent="457200">
              <a:spcBef>
                <a:spcPts val="0"/>
              </a:spcBef>
              <a:buNone/>
            </a:pPr>
            <a:r>
              <a:rPr lang="en"/>
              <a:t>- estirados, neutros, redondeados </a:t>
            </a:r>
          </a:p>
          <a:p>
            <a:pPr lvl="0">
              <a:spcBef>
                <a:spcPts val="0"/>
              </a:spcBef>
              <a:buNone/>
            </a:pPr>
            <a:r>
              <a:rPr lang="en"/>
              <a:t>4.  </a:t>
            </a:r>
            <a:r>
              <a:rPr b="1" lang="en"/>
              <a:t>Nasal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t/>
            </a:r>
            <a:endParaRPr/>
          </a:p>
        </p:txBody>
      </p:sp>
      <p:sp>
        <p:nvSpPr>
          <p:cNvPr id="126" name="Shape 126"/>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27" name="Shape 127"/>
          <p:cNvPicPr preferRelativeResize="0"/>
          <p:nvPr/>
        </p:nvPicPr>
        <p:blipFill>
          <a:blip r:embed="rId3"/>
          <a:stretch>
            <a:fillRect/>
          </a:stretch>
        </p:blipFill>
        <p:spPr>
          <a:xfrm>
            <a:off y="0" x="0"/>
            <a:ext cy="5143500" cx="91440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05978" x="457200"/>
            <a:ext cy="22200" cx="8229600"/>
          </a:xfrm>
          <a:prstGeom prst="rect">
            <a:avLst/>
          </a:prstGeom>
        </p:spPr>
        <p:txBody>
          <a:bodyPr bIns="91425" rIns="91425" lIns="91425" tIns="91425" anchor="b" anchorCtr="0">
            <a:noAutofit/>
          </a:bodyPr>
          <a:lstStyle/>
          <a:p>
            <a:pPr>
              <a:spcBef>
                <a:spcPts val="0"/>
              </a:spcBef>
              <a:buNone/>
            </a:pPr>
            <a:r>
              <a:t/>
            </a:r>
            <a:endParaRPr/>
          </a:p>
        </p:txBody>
      </p:sp>
      <p:sp>
        <p:nvSpPr>
          <p:cNvPr id="133" name="Shape 133"/>
          <p:cNvSpPr txBox="1"/>
          <p:nvPr>
            <p:ph idx="1" type="body"/>
          </p:nvPr>
        </p:nvSpPr>
        <p:spPr>
          <a:xfrm>
            <a:off y="205975" x="457200"/>
            <a:ext cy="4719900" cx="8229600"/>
          </a:xfrm>
          <a:prstGeom prst="rect">
            <a:avLst/>
          </a:prstGeom>
        </p:spPr>
        <p:txBody>
          <a:bodyPr bIns="91425" rIns="91425" lIns="91425" tIns="91425" anchor="t" anchorCtr="0">
            <a:noAutofit/>
          </a:bodyPr>
          <a:lstStyle/>
          <a:p>
            <a:pPr>
              <a:spcBef>
                <a:spcPts val="0"/>
              </a:spcBef>
              <a:buNone/>
            </a:pPr>
            <a:r>
              <a:t/>
            </a:r>
            <a:endParaRPr/>
          </a:p>
        </p:txBody>
      </p:sp>
      <p:pic>
        <p:nvPicPr>
          <p:cNvPr id="134" name="Shape 134"/>
          <p:cNvPicPr preferRelativeResize="0"/>
          <p:nvPr/>
        </p:nvPicPr>
        <p:blipFill>
          <a:blip r:embed="rId3"/>
          <a:stretch>
            <a:fillRect/>
          </a:stretch>
        </p:blipFill>
        <p:spPr>
          <a:xfrm>
            <a:off y="205975" x="457200"/>
            <a:ext cy="4719900" cx="8229600"/>
          </a:xfrm>
          <a:prstGeom prst="rect">
            <a:avLst/>
          </a:prstGeom>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type="title"/>
          </p:nvPr>
        </p:nvSpPr>
        <p:spPr>
          <a:xfrm>
            <a:off y="1881953" x="457200"/>
            <a:ext cy="857400" cx="8229600"/>
          </a:xfrm>
          <a:prstGeom prst="rect">
            <a:avLst/>
          </a:prstGeom>
        </p:spPr>
        <p:txBody>
          <a:bodyPr bIns="91425" rIns="91425" lIns="91425" tIns="91425" anchor="b" anchorCtr="0">
            <a:noAutofit/>
          </a:bodyPr>
          <a:lstStyle/>
          <a:p>
            <a:pPr algn="ctr">
              <a:spcBef>
                <a:spcPts val="0"/>
              </a:spcBef>
              <a:buNone/>
            </a:pPr>
            <a:r>
              <a:rPr lang="en"/>
              <a:t>¿Por qué analizamos la vocal /a/?</a:t>
            </a:r>
          </a:p>
        </p:txBody>
      </p:sp>
      <p:sp>
        <p:nvSpPr>
          <p:cNvPr id="140" name="Shape 140"/>
          <p:cNvSpPr txBox="1"/>
          <p:nvPr>
            <p:ph idx="1" type="body"/>
          </p:nvPr>
        </p:nvSpPr>
        <p:spPr>
          <a:xfrm>
            <a:off y="3298275" x="457200"/>
            <a:ext cy="1627500" cx="82296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0" x="457200"/>
            <a:ext cy="1154999" cx="8229600"/>
          </a:xfrm>
          <a:prstGeom prst="rect">
            <a:avLst/>
          </a:prstGeom>
        </p:spPr>
        <p:txBody>
          <a:bodyPr bIns="91425" rIns="91425" lIns="91425" tIns="91425" anchor="b" anchorCtr="0">
            <a:noAutofit/>
          </a:bodyPr>
          <a:lstStyle/>
          <a:p>
            <a:pPr algn="ctr" rtl="0" lvl="0">
              <a:spcBef>
                <a:spcPts val="0"/>
              </a:spcBef>
              <a:buNone/>
            </a:pPr>
            <a:r>
              <a:rPr lang="en"/>
              <a:t>Abstracto</a:t>
            </a:r>
          </a:p>
          <a:p>
            <a:pPr algn="ctr" rtl="0" lvl="0">
              <a:spcBef>
                <a:spcPts val="0"/>
              </a:spcBef>
              <a:buNone/>
            </a:pPr>
            <a:r>
              <a:rPr sz="2400" lang="en" i="1"/>
              <a:t>Vocalismo y los límites de articulación</a:t>
            </a:r>
          </a:p>
        </p:txBody>
      </p:sp>
      <p:sp>
        <p:nvSpPr>
          <p:cNvPr id="30" name="Shape 30"/>
          <p:cNvSpPr txBox="1"/>
          <p:nvPr>
            <p:ph idx="1" type="body"/>
          </p:nvPr>
        </p:nvSpPr>
        <p:spPr>
          <a:xfrm>
            <a:off y="1007050" x="457200"/>
            <a:ext cy="4041600" cx="8229600"/>
          </a:xfrm>
          <a:prstGeom prst="rect">
            <a:avLst/>
          </a:prstGeom>
          <a:ln w="9525"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400" lang="en"/>
              <a:t>La lingüística es la ciencia del lenguaje.  La fonética es una disciplina de la lingüística. La fonética describe las acciones físicas de la articulación y las características físicas de los sonidos hablados.  Vocalismo es un término fonético que categoriza el sistema de las vocales de un lenguaje.  Esta investigación demuestra los límites articulatorios del vocalismo del lenguaje español en comparación al inglés.  Para explicar este contraste he realizado un análisis de los límites articulatorios de la vocal /a/, y los sonidos equivalentes del inglés.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t/>
            </a:r>
            <a:endParaRPr/>
          </a:p>
        </p:txBody>
      </p:sp>
      <p:sp>
        <p:nvSpPr>
          <p:cNvPr id="146" name="Shape 146"/>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47" name="Shape 147"/>
          <p:cNvPicPr preferRelativeResize="0"/>
          <p:nvPr/>
        </p:nvPicPr>
        <p:blipFill>
          <a:blip r:embed="rId3"/>
          <a:stretch>
            <a:fillRect/>
          </a:stretch>
        </p:blipFill>
        <p:spPr>
          <a:xfrm>
            <a:off y="349100" x="402825"/>
            <a:ext cy="4417600" cx="83651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1156403" x="457200"/>
            <a:ext cy="857400" cx="8229600"/>
          </a:xfrm>
          <a:prstGeom prst="rect">
            <a:avLst/>
          </a:prstGeom>
        </p:spPr>
        <p:txBody>
          <a:bodyPr bIns="91425" rIns="91425" lIns="91425" tIns="91425" anchor="b" anchorCtr="0">
            <a:noAutofit/>
          </a:bodyPr>
          <a:lstStyle/>
          <a:p>
            <a:pPr algn="ctr">
              <a:spcBef>
                <a:spcPts val="0"/>
              </a:spcBef>
              <a:buNone/>
            </a:pPr>
            <a:r>
              <a:rPr sz="4800" lang="en"/>
              <a:t>Conclusión</a:t>
            </a:r>
          </a:p>
        </p:txBody>
      </p:sp>
      <p:sp>
        <p:nvSpPr>
          <p:cNvPr id="153" name="Shape 153"/>
          <p:cNvSpPr txBox="1"/>
          <p:nvPr>
            <p:ph idx="1" type="body"/>
          </p:nvPr>
        </p:nvSpPr>
        <p:spPr>
          <a:xfrm>
            <a:off y="2658600" x="457200"/>
            <a:ext cy="2267400" cx="82296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u="sng" lang="en"/>
              <a:t>Resumen </a:t>
            </a:r>
          </a:p>
        </p:txBody>
      </p:sp>
      <p:sp>
        <p:nvSpPr>
          <p:cNvPr id="36" name="Shape 3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lt1"/>
              </a:buClr>
              <a:buSzPct val="100000"/>
              <a:buFont typeface="Arial"/>
              <a:buAutoNum type="arabicPeriod"/>
            </a:pPr>
            <a:r>
              <a:rPr sz="2400" lang="en"/>
              <a:t>Articulación</a:t>
            </a:r>
          </a:p>
          <a:p>
            <a:pPr rtl="0" lvl="0" indent="-381000" marL="457200">
              <a:spcBef>
                <a:spcPts val="0"/>
              </a:spcBef>
              <a:buClr>
                <a:schemeClr val="lt1"/>
              </a:buClr>
              <a:buSzPct val="100000"/>
              <a:buFont typeface="Arial"/>
              <a:buAutoNum type="arabicPeriod"/>
            </a:pPr>
            <a:r>
              <a:rPr sz="2400" lang="en"/>
              <a:t>Punto de articulación</a:t>
            </a:r>
          </a:p>
          <a:p>
            <a:pPr rtl="0" lvl="0" indent="-381000" marL="457200">
              <a:spcBef>
                <a:spcPts val="0"/>
              </a:spcBef>
              <a:buClr>
                <a:schemeClr val="lt1"/>
              </a:buClr>
              <a:buSzPct val="100000"/>
              <a:buFont typeface="Arial"/>
              <a:buAutoNum type="arabicPeriod"/>
            </a:pPr>
            <a:r>
              <a:rPr sz="2400" lang="en"/>
              <a:t>Modo of articulación</a:t>
            </a:r>
          </a:p>
          <a:p>
            <a:pPr rtl="0" lvl="0" indent="-381000" marL="457200">
              <a:spcBef>
                <a:spcPts val="0"/>
              </a:spcBef>
              <a:buClr>
                <a:schemeClr val="lt1"/>
              </a:buClr>
              <a:buSzPct val="100000"/>
              <a:buFont typeface="Arial"/>
              <a:buAutoNum type="arabicPeriod"/>
            </a:pPr>
            <a:r>
              <a:rPr sz="2400" lang="en"/>
              <a:t>Alfabeto fonético internacional</a:t>
            </a:r>
          </a:p>
          <a:p>
            <a:pPr rtl="0" lvl="0" indent="-381000" marL="457200">
              <a:spcBef>
                <a:spcPts val="0"/>
              </a:spcBef>
              <a:buClr>
                <a:schemeClr val="lt1"/>
              </a:buClr>
              <a:buSzPct val="100000"/>
              <a:buFont typeface="Arial"/>
              <a:buAutoNum type="arabicPeriod"/>
            </a:pPr>
            <a:r>
              <a:rPr sz="2400" lang="en"/>
              <a:t>Vocales vs. consonantes</a:t>
            </a:r>
          </a:p>
          <a:p>
            <a:pPr rtl="0" lvl="0" indent="-381000" marL="457200">
              <a:spcBef>
                <a:spcPts val="0"/>
              </a:spcBef>
              <a:buClr>
                <a:schemeClr val="lt1"/>
              </a:buClr>
              <a:buSzPct val="100000"/>
              <a:buFont typeface="Arial"/>
              <a:buAutoNum type="arabicPeriod"/>
            </a:pPr>
            <a:r>
              <a:rPr sz="2400" lang="en"/>
              <a:t>Clasificación de las vocales</a:t>
            </a:r>
          </a:p>
          <a:p>
            <a:pPr rtl="0" lvl="0" indent="-381000" marL="457200">
              <a:spcBef>
                <a:spcPts val="0"/>
              </a:spcBef>
              <a:buClr>
                <a:schemeClr val="lt1"/>
              </a:buClr>
              <a:buSzPct val="100000"/>
              <a:buFont typeface="Arial"/>
              <a:buAutoNum type="arabicPeriod"/>
            </a:pPr>
            <a:r>
              <a:rPr sz="2400" lang="en"/>
              <a:t>Conclusión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Articulación fonética</a:t>
            </a:r>
          </a:p>
        </p:txBody>
      </p:sp>
      <p:sp>
        <p:nvSpPr>
          <p:cNvPr id="42" name="Shape 42"/>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43" name="Shape 43"/>
          <p:cNvPicPr preferRelativeResize="0"/>
          <p:nvPr/>
        </p:nvPicPr>
        <p:blipFill>
          <a:blip r:embed="rId3"/>
          <a:stretch>
            <a:fillRect/>
          </a:stretch>
        </p:blipFill>
        <p:spPr>
          <a:xfrm>
            <a:off y="1200150" x="1758625"/>
            <a:ext cy="3943349" cx="52558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81975" x="457200"/>
            <a:ext cy="872699" cx="8229600"/>
          </a:xfrm>
          <a:prstGeom prst="rect">
            <a:avLst/>
          </a:prstGeom>
        </p:spPr>
        <p:txBody>
          <a:bodyPr bIns="91425" rIns="91425" lIns="91425" tIns="91425" anchor="b" anchorCtr="0">
            <a:noAutofit/>
          </a:bodyPr>
          <a:lstStyle/>
          <a:p>
            <a:pPr algn="ctr">
              <a:spcBef>
                <a:spcPts val="0"/>
              </a:spcBef>
              <a:buNone/>
            </a:pPr>
            <a:r>
              <a:rPr lang="en"/>
              <a:t>Articulación</a:t>
            </a:r>
          </a:p>
        </p:txBody>
      </p:sp>
      <p:sp>
        <p:nvSpPr>
          <p:cNvPr id="49" name="Shape 49"/>
          <p:cNvSpPr txBox="1"/>
          <p:nvPr>
            <p:ph idx="1" type="body"/>
          </p:nvPr>
        </p:nvSpPr>
        <p:spPr>
          <a:xfrm>
            <a:off y="1262175" x="457200"/>
            <a:ext cy="3703799" cx="8229600"/>
          </a:xfrm>
          <a:prstGeom prst="rect">
            <a:avLst/>
          </a:prstGeom>
        </p:spPr>
        <p:txBody>
          <a:bodyPr bIns="91425" rIns="91425" lIns="91425" tIns="91425" anchor="t" anchorCtr="0">
            <a:noAutofit/>
          </a:bodyPr>
          <a:lstStyle/>
          <a:p>
            <a:pPr rtl="0" lvl="0">
              <a:spcBef>
                <a:spcPts val="0"/>
              </a:spcBef>
              <a:buNone/>
            </a:pPr>
            <a:r>
              <a:t/>
            </a:r>
            <a:endParaRPr/>
          </a:p>
          <a:p>
            <a:pPr>
              <a:spcBef>
                <a:spcPts val="0"/>
              </a:spcBef>
              <a:buNone/>
            </a:pPr>
            <a:r>
              <a:rPr lang="en"/>
              <a:t>En relación de la fonética, la articulación, es el movimiento de los órganos intervenidos de hacer sonido hablado.</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u="sng" lang="en"/>
              <a:t>Articulación</a:t>
            </a:r>
          </a:p>
        </p:txBody>
      </p:sp>
      <p:sp>
        <p:nvSpPr>
          <p:cNvPr id="55" name="Shape 5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u="sng" b="1" sz="2400" lang="en"/>
              <a:t>Articulatorios</a:t>
            </a:r>
            <a:r>
              <a:rPr b="1" sz="2400" lang="en"/>
              <a:t> ACTIVOS</a:t>
            </a:r>
            <a:r>
              <a:rPr u="sng" b="1" sz="2400" lang="en"/>
              <a:t> </a:t>
            </a:r>
          </a:p>
          <a:p>
            <a:pPr rtl="0" lvl="0" indent="-381000" marL="457200">
              <a:spcBef>
                <a:spcPts val="0"/>
              </a:spcBef>
              <a:buClr>
                <a:schemeClr val="lt1"/>
              </a:buClr>
              <a:buSzPct val="100000"/>
              <a:buFont typeface="Arial"/>
              <a:buChar char="➔"/>
            </a:pPr>
            <a:r>
              <a:rPr sz="2400" lang="en"/>
              <a:t>Labios</a:t>
            </a:r>
          </a:p>
          <a:p>
            <a:pPr rtl="0" lvl="0" indent="-381000" marL="457200">
              <a:spcBef>
                <a:spcPts val="0"/>
              </a:spcBef>
              <a:buClr>
                <a:schemeClr val="lt1"/>
              </a:buClr>
              <a:buSzPct val="100000"/>
              <a:buFont typeface="Arial"/>
              <a:buChar char="➔"/>
            </a:pPr>
            <a:r>
              <a:rPr sz="2400" lang="en"/>
              <a:t>Lengua</a:t>
            </a:r>
          </a:p>
          <a:p>
            <a:pPr rtl="0" lvl="0" indent="-381000" marL="457200">
              <a:spcBef>
                <a:spcPts val="0"/>
              </a:spcBef>
              <a:buClr>
                <a:schemeClr val="lt1"/>
              </a:buClr>
              <a:buSzPct val="100000"/>
              <a:buFont typeface="Arial"/>
              <a:buChar char="➔"/>
            </a:pPr>
            <a:r>
              <a:rPr sz="2400" lang="en"/>
              <a:t>Laringe (cuerdas vocales)</a:t>
            </a:r>
          </a:p>
          <a:p>
            <a:pPr rtl="0" lvl="0" indent="-381000" marL="457200">
              <a:spcBef>
                <a:spcPts val="0"/>
              </a:spcBef>
              <a:buClr>
                <a:schemeClr val="lt1"/>
              </a:buClr>
              <a:buSzPct val="100000"/>
              <a:buFont typeface="Arial"/>
              <a:buChar char="➔"/>
            </a:pPr>
            <a:r>
              <a:rPr sz="2400" lang="en"/>
              <a:t>Velo de paladar</a:t>
            </a:r>
          </a:p>
          <a:p>
            <a:pPr rtl="0" lvl="0">
              <a:spcBef>
                <a:spcPts val="0"/>
              </a:spcBef>
              <a:buNone/>
            </a:pPr>
            <a:r>
              <a:rPr u="sng" b="1" sz="2400" lang="en"/>
              <a:t>Articulatorios</a:t>
            </a:r>
            <a:r>
              <a:rPr sz="2400" lang="en"/>
              <a:t> </a:t>
            </a:r>
            <a:r>
              <a:rPr b="1" sz="2400" lang="en"/>
              <a:t>PASIVOS</a:t>
            </a:r>
            <a:r>
              <a:rPr sz="2400" lang="en"/>
              <a:t> </a:t>
            </a:r>
          </a:p>
          <a:p>
            <a:pPr rtl="0" lvl="0" indent="-381000" marL="457200">
              <a:spcBef>
                <a:spcPts val="0"/>
              </a:spcBef>
              <a:buClr>
                <a:schemeClr val="lt1"/>
              </a:buClr>
              <a:buSzPct val="100000"/>
              <a:buFont typeface="Arial"/>
              <a:buChar char="➔"/>
            </a:pPr>
            <a:r>
              <a:rPr sz="2400" lang="en"/>
              <a:t>Dientes</a:t>
            </a:r>
          </a:p>
          <a:p>
            <a:pPr rtl="0" lvl="0" indent="-381000" marL="457200">
              <a:spcBef>
                <a:spcPts val="0"/>
              </a:spcBef>
              <a:buClr>
                <a:schemeClr val="lt1"/>
              </a:buClr>
              <a:buSzPct val="100000"/>
              <a:buFont typeface="Arial"/>
              <a:buChar char="➔"/>
            </a:pPr>
            <a:r>
              <a:rPr sz="2400" lang="en"/>
              <a:t>Alvéolos - (zona alveolar)</a:t>
            </a:r>
          </a:p>
          <a:p>
            <a:pPr rtl="0" lvl="0" indent="-381000" marL="457200">
              <a:spcBef>
                <a:spcPts val="0"/>
              </a:spcBef>
              <a:buClr>
                <a:schemeClr val="lt1"/>
              </a:buClr>
              <a:buSzPct val="100000"/>
              <a:buFont typeface="Arial"/>
              <a:buChar char="➔"/>
            </a:pPr>
            <a:r>
              <a:rPr sz="2400" lang="en"/>
              <a:t>Paladar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7" x="457200"/>
            <a:ext cy="129299" cx="8229600"/>
          </a:xfrm>
          <a:prstGeom prst="rect">
            <a:avLst/>
          </a:prstGeom>
        </p:spPr>
        <p:txBody>
          <a:bodyPr bIns="91425" rIns="91425" lIns="91425" tIns="91425" anchor="b" anchorCtr="0">
            <a:noAutofit/>
          </a:bodyPr>
          <a:lstStyle/>
          <a:p>
            <a:pPr>
              <a:spcBef>
                <a:spcPts val="0"/>
              </a:spcBef>
              <a:buNone/>
            </a:pPr>
            <a:r>
              <a:t/>
            </a:r>
            <a:endParaRPr/>
          </a:p>
        </p:txBody>
      </p:sp>
      <p:sp>
        <p:nvSpPr>
          <p:cNvPr id="61" name="Shape 61"/>
          <p:cNvSpPr txBox="1"/>
          <p:nvPr>
            <p:ph idx="1" type="body"/>
          </p:nvPr>
        </p:nvSpPr>
        <p:spPr>
          <a:xfrm>
            <a:off y="335275" x="80450"/>
            <a:ext cy="4644299" cx="8606399"/>
          </a:xfrm>
          <a:prstGeom prst="rect">
            <a:avLst/>
          </a:prstGeom>
        </p:spPr>
        <p:txBody>
          <a:bodyPr bIns="91425" rIns="91425" lIns="91425" tIns="91425" anchor="t" anchorCtr="0">
            <a:noAutofit/>
          </a:bodyPr>
          <a:lstStyle/>
          <a:p>
            <a:pPr rtl="0" lvl="0">
              <a:spcBef>
                <a:spcPts val="0"/>
              </a:spcBef>
              <a:buNone/>
            </a:pPr>
            <a:r>
              <a:rPr u="sng" b="1" sz="2400" lang="en"/>
              <a:t>Puntos de articulación</a:t>
            </a:r>
            <a:r>
              <a:rPr b="1" sz="2400" lang="en"/>
              <a:t> ACTIVOS</a:t>
            </a:r>
          </a:p>
          <a:p>
            <a:pPr rtl="0" lvl="0">
              <a:spcBef>
                <a:spcPts val="0"/>
              </a:spcBef>
              <a:buNone/>
            </a:pPr>
            <a:r>
              <a:rPr sz="2400" lang="en"/>
              <a:t>1.  Labios</a:t>
            </a:r>
          </a:p>
          <a:p>
            <a:pPr rtl="0" lvl="0">
              <a:spcBef>
                <a:spcPts val="0"/>
              </a:spcBef>
              <a:buNone/>
            </a:pPr>
            <a:r>
              <a:rPr sz="2400" lang="en"/>
              <a:t>4.  Lengua</a:t>
            </a:r>
          </a:p>
          <a:p>
            <a:pPr rtl="0" lvl="0">
              <a:spcBef>
                <a:spcPts val="0"/>
              </a:spcBef>
              <a:buNone/>
            </a:pPr>
            <a:r>
              <a:rPr sz="2400" lang="en"/>
              <a:t>7.  Laringe (cuerdas vocales)</a:t>
            </a:r>
          </a:p>
          <a:p>
            <a:pPr rtl="0" lvl="0">
              <a:spcBef>
                <a:spcPts val="0"/>
              </a:spcBef>
              <a:buNone/>
            </a:pPr>
            <a:r>
              <a:rPr sz="2400" lang="en"/>
              <a:t>5.  Velo de paladar</a:t>
            </a:r>
          </a:p>
          <a:p>
            <a:pPr rtl="0" lvl="0">
              <a:spcBef>
                <a:spcPts val="0"/>
              </a:spcBef>
              <a:buNone/>
            </a:pPr>
            <a:r>
              <a:rPr u="sng" b="1" sz="2400" lang="en"/>
              <a:t>Puntos de articulació</a:t>
            </a:r>
            <a:r>
              <a:rPr u="sng" sz="2400" lang="en"/>
              <a:t>n</a:t>
            </a:r>
            <a:r>
              <a:rPr sz="2400" lang="en"/>
              <a:t> </a:t>
            </a:r>
            <a:r>
              <a:rPr b="1" sz="2400" lang="en"/>
              <a:t>PASIVOS</a:t>
            </a:r>
          </a:p>
          <a:p>
            <a:pPr rtl="0" lvl="0">
              <a:spcBef>
                <a:spcPts val="0"/>
              </a:spcBef>
              <a:buNone/>
            </a:pPr>
            <a:r>
              <a:rPr sz="2400" lang="en"/>
              <a:t> 3.  Dientes</a:t>
            </a:r>
          </a:p>
          <a:p>
            <a:pPr rtl="0" lvl="0">
              <a:spcBef>
                <a:spcPts val="0"/>
              </a:spcBef>
              <a:buNone/>
            </a:pPr>
            <a:r>
              <a:rPr sz="2400" lang="en"/>
              <a:t>11.  Alvéolos - (zona alveolar)</a:t>
            </a:r>
          </a:p>
          <a:p>
            <a:pPr rtl="0" lvl="0">
              <a:spcBef>
                <a:spcPts val="0"/>
              </a:spcBef>
              <a:buNone/>
            </a:pPr>
            <a:r>
              <a:rPr sz="2400" lang="en"/>
              <a:t>10.  Paladar</a:t>
            </a:r>
          </a:p>
          <a:p>
            <a:pPr rtl="0" lvl="0">
              <a:spcBef>
                <a:spcPts val="0"/>
              </a:spcBef>
              <a:buNone/>
            </a:pPr>
            <a:r>
              <a:t/>
            </a:r>
            <a:endParaRPr sz="2400"/>
          </a:p>
          <a:p>
            <a:pPr lvl="0">
              <a:spcBef>
                <a:spcPts val="0"/>
              </a:spcBef>
              <a:buNone/>
            </a:pPr>
            <a:r>
              <a:t/>
            </a:r>
            <a:endParaRPr sz="2400"/>
          </a:p>
        </p:txBody>
      </p:sp>
      <p:pic>
        <p:nvPicPr>
          <p:cNvPr id="62" name="Shape 62"/>
          <p:cNvPicPr preferRelativeResize="0"/>
          <p:nvPr/>
        </p:nvPicPr>
        <p:blipFill>
          <a:blip r:embed="rId3"/>
          <a:stretch>
            <a:fillRect/>
          </a:stretch>
        </p:blipFill>
        <p:spPr>
          <a:xfrm>
            <a:off y="0" x="4987625"/>
            <a:ext cy="5143500" cx="415637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Punto de articulación</a:t>
            </a:r>
          </a:p>
        </p:txBody>
      </p:sp>
      <p:sp>
        <p:nvSpPr>
          <p:cNvPr id="68" name="Shape 6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lang="en"/>
              <a:t>El punto de articulación es el lugar entre el tracto vocal en donde los articulatorios activos y los articulatorios pasivos les causan una obstrucción del aire y les crean un sonido.  </a:t>
            </a:r>
          </a:p>
          <a:p>
            <a:pPr rtl="0" lvl="0">
              <a:spcBef>
                <a:spcPts val="0"/>
              </a:spcBef>
              <a:buNone/>
            </a:pPr>
            <a:r>
              <a:t/>
            </a:r>
            <a:endParaRPr/>
          </a:p>
          <a:p>
            <a:pPr rtl="0" lvl="0">
              <a:spcBef>
                <a:spcPts val="0"/>
              </a:spcBef>
              <a:buNone/>
            </a:pPr>
            <a:r>
              <a:t/>
            </a:r>
            <a:endParaRPr/>
          </a:p>
          <a:p>
            <a:pPr rtl="0" lvl="0">
              <a:spcBef>
                <a:spcPts val="0"/>
              </a:spcBef>
              <a:buNone/>
            </a:pPr>
            <a:r>
              <a:t/>
            </a:r>
            <a:endParaRPr/>
          </a:p>
          <a:p>
            <a:pPr algn="r">
              <a:spcBef>
                <a:spcPts val="0"/>
              </a:spcBef>
              <a:buNone/>
            </a:pPr>
            <a:r>
              <a:rPr sz="1400" lang="en"/>
              <a:t>-Jonathan Chaparro</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05977" x="349775"/>
            <a:ext cy="317699" cx="8229600"/>
          </a:xfrm>
          <a:prstGeom prst="rect">
            <a:avLst/>
          </a:prstGeom>
        </p:spPr>
        <p:txBody>
          <a:bodyPr bIns="91425" rIns="91425" lIns="91425" tIns="91425" anchor="b" anchorCtr="0">
            <a:noAutofit/>
          </a:bodyPr>
          <a:lstStyle/>
          <a:p>
            <a:pPr algn="ctr">
              <a:spcBef>
                <a:spcPts val="0"/>
              </a:spcBef>
              <a:buNone/>
            </a:pPr>
            <a:r>
              <a:t/>
            </a:r>
            <a:endParaRPr/>
          </a:p>
        </p:txBody>
      </p:sp>
      <p:sp>
        <p:nvSpPr>
          <p:cNvPr id="74" name="Shape 74"/>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75" name="Shape 75"/>
          <p:cNvPicPr preferRelativeResize="0"/>
          <p:nvPr/>
        </p:nvPicPr>
        <p:blipFill>
          <a:blip r:embed="rId3"/>
          <a:stretch>
            <a:fillRect/>
          </a:stretch>
        </p:blipFill>
        <p:spPr>
          <a:xfrm>
            <a:off y="322250" x="457200"/>
            <a:ext cy="4417599" cx="82296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